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6" r:id="rId8"/>
    <p:sldId id="267" r:id="rId9"/>
    <p:sldId id="265" r:id="rId10"/>
    <p:sldId id="264" r:id="rId11"/>
    <p:sldId id="268" r:id="rId12"/>
    <p:sldId id="261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501" autoAdjust="0"/>
  </p:normalViewPr>
  <p:slideViewPr>
    <p:cSldViewPr>
      <p:cViewPr>
        <p:scale>
          <a:sx n="69" d="100"/>
          <a:sy n="69" d="100"/>
        </p:scale>
        <p:origin x="-118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первичная диагностика</c:v>
                </c:pt>
                <c:pt idx="1">
                  <c:v>повторная  диагностика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0.45</c:v>
                </c:pt>
                <c:pt idx="1">
                  <c:v>0.13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первичная диагностика</c:v>
                </c:pt>
                <c:pt idx="1">
                  <c:v>повторная  диагностика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0.2</c:v>
                </c:pt>
                <c:pt idx="1">
                  <c:v>0.17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первичная диагностика</c:v>
                </c:pt>
                <c:pt idx="1">
                  <c:v>повторная  диагностика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0.3</c:v>
                </c:pt>
                <c:pt idx="1">
                  <c:v>0.7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043328"/>
        <c:axId val="5044864"/>
      </c:barChart>
      <c:catAx>
        <c:axId val="504332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38100" cap="flat" cmpd="sng" algn="ctr">
            <a:solidFill>
              <a:schemeClr val="accent2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crossAx val="5044864"/>
        <c:crosses val="autoZero"/>
        <c:auto val="1"/>
        <c:lblAlgn val="ctr"/>
        <c:lblOffset val="100"/>
        <c:noMultiLvlLbl val="0"/>
      </c:catAx>
      <c:valAx>
        <c:axId val="504486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50433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olour-pencils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76846"/>
          <a:stretch>
            <a:fillRect/>
          </a:stretch>
        </p:blipFill>
        <p:spPr>
          <a:xfrm>
            <a:off x="1241626" y="4071943"/>
            <a:ext cx="6616522" cy="1428760"/>
          </a:xfrm>
          <a:prstGeom prst="rect">
            <a:avLst/>
          </a:prstGeom>
        </p:spPr>
      </p:pic>
      <p:pic>
        <p:nvPicPr>
          <p:cNvPr id="9" name="Рисунок 8" descr="colour-pencils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6846"/>
          <a:stretch>
            <a:fillRect/>
          </a:stretch>
        </p:blipFill>
        <p:spPr>
          <a:xfrm>
            <a:off x="714348" y="2143115"/>
            <a:ext cx="7858180" cy="16266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bordur-deti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0407"/>
            <a:ext cx="9144000" cy="21741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olour-pencils.jpg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 r="6500" b="19798"/>
          <a:stretch>
            <a:fillRect/>
          </a:stretch>
        </p:blipFill>
        <p:spPr>
          <a:xfrm>
            <a:off x="-32" y="6215082"/>
            <a:ext cx="5143536" cy="642918"/>
          </a:xfrm>
          <a:prstGeom prst="rect">
            <a:avLst/>
          </a:prstGeom>
        </p:spPr>
      </p:pic>
      <p:pic>
        <p:nvPicPr>
          <p:cNvPr id="8" name="Рисунок 7" descr="colour-pencils.jpg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68" t="50000" r="34000" b="19798"/>
          <a:stretch>
            <a:fillRect/>
          </a:stretch>
        </p:blipFill>
        <p:spPr>
          <a:xfrm flipH="1">
            <a:off x="5214942" y="6215082"/>
            <a:ext cx="3929090" cy="6429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10041-F57B-4764-A7EE-6C0D4680B622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5184576"/>
          </a:xfrm>
        </p:spPr>
        <p:txBody>
          <a:bodyPr>
            <a:normAutofit/>
          </a:bodyPr>
          <a:lstStyle/>
          <a:p>
            <a:r>
              <a:rPr lang="ru-RU" sz="2700" b="1" i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2700" b="1" i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700" b="1" i="1" dirty="0" smtClean="0">
                <a:solidFill>
                  <a:srgbClr val="002060"/>
                </a:solidFill>
                <a:latin typeface="Bookman Old Style" pitchFamily="18" charset="0"/>
              </a:rPr>
              <a:t>Методическая </a:t>
            </a:r>
            <a:r>
              <a:rPr lang="ru-RU" sz="2700" b="1" i="1" dirty="0" smtClean="0">
                <a:solidFill>
                  <a:srgbClr val="002060"/>
                </a:solidFill>
                <a:latin typeface="Bookman Old Style" pitchFamily="18" charset="0"/>
              </a:rPr>
              <a:t>разработка раздела образовательной программы</a:t>
            </a:r>
            <a:r>
              <a:rPr lang="ru-RU" sz="2700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700" b="1" i="1" dirty="0" smtClean="0">
                <a:solidFill>
                  <a:srgbClr val="002060"/>
                </a:solidFill>
                <a:latin typeface="Bookman Old Style" pitchFamily="18" charset="0"/>
              </a:rPr>
              <a:t> </a:t>
            </a:r>
            <a:r>
              <a:rPr lang="ru-RU" sz="2700" b="1" i="1" dirty="0" smtClean="0">
                <a:solidFill>
                  <a:srgbClr val="002060"/>
                </a:solidFill>
              </a:rPr>
              <a:t>Образовательная </a:t>
            </a:r>
            <a:r>
              <a:rPr lang="ru-RU" sz="2700" b="1" i="1" dirty="0" smtClean="0">
                <a:solidFill>
                  <a:srgbClr val="002060"/>
                </a:solidFill>
              </a:rPr>
              <a:t>область </a:t>
            </a:r>
            <a:br>
              <a:rPr lang="ru-RU" sz="2700" b="1" i="1" dirty="0" smtClean="0">
                <a:solidFill>
                  <a:srgbClr val="002060"/>
                </a:solidFill>
              </a:rPr>
            </a:br>
            <a:r>
              <a:rPr lang="ru-RU" sz="2700" b="1" i="1" dirty="0" smtClean="0">
                <a:solidFill>
                  <a:srgbClr val="002060"/>
                </a:solidFill>
              </a:rPr>
              <a:t>«Художественное  творчество»</a:t>
            </a:r>
            <a:r>
              <a:rPr lang="ru-RU" sz="2700" dirty="0" smtClean="0">
                <a:solidFill>
                  <a:srgbClr val="002060"/>
                </a:solidFill>
              </a:rPr>
              <a:t/>
            </a:r>
            <a:br>
              <a:rPr lang="ru-RU" sz="2700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929066"/>
            <a:ext cx="8143932" cy="2357454"/>
          </a:xfrm>
          <a:ln>
            <a:solidFill>
              <a:schemeClr val="bg1">
                <a:lumMod val="9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lvl="8"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2100" b="1" dirty="0" smtClean="0">
                <a:solidFill>
                  <a:srgbClr val="002060"/>
                </a:solidFill>
                <a:latin typeface="Book Antiqua" pitchFamily="18" charset="0"/>
              </a:rPr>
              <a:t>Выполнила:  педагог дополнительного образования по </a:t>
            </a:r>
            <a:r>
              <a:rPr lang="ru-RU" sz="2100" b="1" dirty="0" err="1" smtClean="0">
                <a:solidFill>
                  <a:srgbClr val="002060"/>
                </a:solidFill>
                <a:latin typeface="Book Antiqua" pitchFamily="18" charset="0"/>
              </a:rPr>
              <a:t>изодеятельности</a:t>
            </a:r>
            <a:r>
              <a:rPr lang="ru-RU" sz="2100" b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br>
              <a:rPr lang="ru-RU" sz="2100" b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sz="2100" b="1" dirty="0" smtClean="0">
                <a:solidFill>
                  <a:srgbClr val="002060"/>
                </a:solidFill>
                <a:latin typeface="Book Antiqua" pitchFamily="18" charset="0"/>
              </a:rPr>
              <a:t>Ершова Ирина Борисовна</a:t>
            </a:r>
            <a:r>
              <a:rPr lang="ru-RU" sz="2100" dirty="0" smtClean="0"/>
              <a:t/>
            </a:r>
            <a:br>
              <a:rPr lang="ru-RU" sz="2100" dirty="0" smtClean="0"/>
            </a:br>
            <a:r>
              <a:rPr lang="ru-RU" sz="2100" b="1" dirty="0" smtClean="0"/>
              <a:t> </a:t>
            </a:r>
            <a:r>
              <a:rPr lang="ru-RU" sz="3700" dirty="0" smtClean="0"/>
              <a:t/>
            </a:r>
            <a:br>
              <a:rPr lang="ru-RU" sz="3700" dirty="0" smtClean="0"/>
            </a:br>
            <a:r>
              <a:rPr lang="ru-RU" sz="3700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002060"/>
                </a:solidFill>
              </a:rPr>
              <a:t>Кулебаки 2013 г.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001056" cy="642942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Граттаж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934777">
            <a:off x="571472" y="1285860"/>
            <a:ext cx="2714644" cy="17145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46676">
            <a:off x="4857750" y="1928802"/>
            <a:ext cx="3696395" cy="26860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0613" y="3500438"/>
            <a:ext cx="3761210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 </a:t>
            </a:r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6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цветовосприятия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«Превращаем краски», «Поможем художнику», «Собери букет» </a:t>
            </a:r>
          </a:p>
          <a:p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зрительно-моторной </a:t>
            </a:r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координации: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«Чудесные превращения», «Отгадай , что я задумал»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графических </a:t>
            </a:r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навыков: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«Волшебники», «Цветы и бабочки», «Дорожки»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чувства формы, </a:t>
            </a:r>
            <a:r>
              <a:rPr lang="ru-RU" sz="1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композиции</a:t>
            </a:r>
            <a:r>
              <a:rPr lang="ru-RU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«Волшебная картина», «Рисуем вместе»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0790">
            <a:off x="6261249" y="2384314"/>
            <a:ext cx="2353494" cy="227484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1792">
            <a:off x="4226197" y="4135876"/>
            <a:ext cx="2319476" cy="182388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0827">
            <a:off x="786373" y="4276036"/>
            <a:ext cx="2448272" cy="170420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388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6858048" cy="79690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освоения детьми раздела программы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образовательная область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Художественное творчество»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978518"/>
              </p:ext>
            </p:extLst>
          </p:nvPr>
        </p:nvGraphicFramePr>
        <p:xfrm>
          <a:off x="1357290" y="1571612"/>
          <a:ext cx="6215106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6874" cy="1341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899592" y="2132856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Тиражирование</a:t>
            </a:r>
          </a:p>
          <a:p>
            <a:pPr algn="ctr"/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методическая разработка может быть использована в работе воспитателей своего дошкольного учреждения с детьми старшего дошкольного возраста, также  и воспитателями других дошкольных учреждений на методическом объединении.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Содержание </a:t>
            </a:r>
            <a:endParaRPr lang="ru-RU" sz="28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Пояснительная записка.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и задачи раздела.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Психолого-педагогическое объяснение специфики восприятия и освоения учебного материала воспитанниками в соответствии с возрастными особенностями.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освоения раздела программы.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Обоснование используемых в образовательном процессе по разделу программы образовательных технологий, методов, форм организации деятельности воспитанников.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знаний и система деятельности.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Календарно-тематическое планирование.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диагностики.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Проблема развития  детского творчества в современном мире является одной из наиболее актуальных как в теоретическом, так и в практическом отношениях: ведь речь идёт о важнейшем условии формирования индивидуального своеобразия личности уже на первых этапах её становления.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Человек будущего должен быть созидателем, личностью с развитым чувством  красоты и активным творческим началом.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В настоящее время в образовательном пространстве нашего дошкольного образовательного учреждения особое внимание уделяется художественно-эстетическому развитию дошкольников. Данное направление отражено и в государственном образовательном стандарте, который выступает механизмом, регулирующим качество образования. </a:t>
            </a:r>
          </a:p>
          <a:p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дошкольного возраста эстетического отношения и художественно – творческих способностей в изобразительной деятельности. Раскрытие и развитие творческих способностей и задатков, заложенных в ребенке, через занятия изобразительным искусством с использованием нетрадиционных техник.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1" y="2471816"/>
            <a:ext cx="5286411" cy="367182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442915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Главные педагогические задачи: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эстетического восприятия художественных образов и предметов окружающего мира как эстетических объектов.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-Создание условий для свободного экспериментирования с художественными материалами и инструментами.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-Ознакомление с универсальным «языком искусства»- средствами художественной выразительности.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-Амплификация (обогащение)индивидуального художественно-эстетического опыта, «осмысленное чтение»-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распредмечивание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опредмечивание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художественно-эстетических объектов в помощью воображения.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-Воспитание художественного вкуса и чувства гармонии.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активности детей в художественно-эстетическом освоении  окружающего мира.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143356"/>
            <a:ext cx="2714643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357166"/>
            <a:ext cx="5929354" cy="78581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деятельности детей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430154">
            <a:off x="283366" y="1363900"/>
            <a:ext cx="3429024" cy="2287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24354">
            <a:off x="4972653" y="1820801"/>
            <a:ext cx="3695665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500438"/>
            <a:ext cx="2776542" cy="277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Печать ладошкой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2543177" cy="2071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785794"/>
            <a:ext cx="2571768" cy="2000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357298"/>
            <a:ext cx="2786082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429000"/>
            <a:ext cx="2143140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3571876"/>
            <a:ext cx="3000396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Печать  листьями</a:t>
            </a:r>
            <a:endParaRPr lang="ru-RU" sz="32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2571768" cy="214313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285860"/>
            <a:ext cx="2690818" cy="17859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285860"/>
            <a:ext cx="2143140" cy="264320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071942"/>
            <a:ext cx="2419352" cy="2071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4071942"/>
            <a:ext cx="2952756" cy="2000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Кляксография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2714644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142984"/>
            <a:ext cx="2643206" cy="1785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643182"/>
            <a:ext cx="2366972" cy="17859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3500438"/>
            <a:ext cx="1857388" cy="2214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286256"/>
            <a:ext cx="3000396" cy="2000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299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Методическая разработка раздела образовательной программы  Образовательная область  «Художественное  творчество» </vt:lpstr>
      <vt:lpstr>Содержание </vt:lpstr>
      <vt:lpstr>Презентация PowerPoint</vt:lpstr>
      <vt:lpstr>Цель:  Формирование у детей дошкольного возраста эстетического отношения и художественно – творческих способностей в изобразительной деятельности. Раскрытие и развитие творческих способностей и задатков, заложенных в ребенке, через занятия изобразительным искусством с использованием нетрадиционных техник. </vt:lpstr>
      <vt:lpstr>  Главные педагогические задачи:  -Развитие эстетического восприятия художественных образов и предметов окружающего мира как эстетических объектов. -Создание условий для свободного экспериментирования с художественными материалами и инструментами. -Ознакомление с универсальным «языком искусства»- средствами художественной выразительности. -Амплификация (обогащение)индивидуального художественно-эстетического опыта, «осмысленное чтение»-распредмечивание и опредмечивание художественно-эстетических объектов в помощью воображения. -Воспитание художественного вкуса и чувства гармонии. Создание условий для активности детей в художественно-эстетическом освоении  окружающего мира. </vt:lpstr>
      <vt:lpstr>Организация деятельности детей</vt:lpstr>
      <vt:lpstr>Печать ладошкой</vt:lpstr>
      <vt:lpstr>Печать  листьями</vt:lpstr>
      <vt:lpstr>Кляксография</vt:lpstr>
      <vt:lpstr>Граттаж</vt:lpstr>
      <vt:lpstr>Дидактические игры</vt:lpstr>
      <vt:lpstr>Результаты освоения детьми раздела программы   образовательная область    «Художественное творчество»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ири</cp:lastModifiedBy>
  <cp:revision>26</cp:revision>
  <dcterms:created xsi:type="dcterms:W3CDTF">2013-03-16T17:10:51Z</dcterms:created>
  <dcterms:modified xsi:type="dcterms:W3CDTF">2014-01-09T06:16:42Z</dcterms:modified>
</cp:coreProperties>
</file>